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sldIdLst>
    <p:sldId id="256" r:id="rId2"/>
    <p:sldId id="301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302" r:id="rId13"/>
    <p:sldId id="274" r:id="rId14"/>
    <p:sldId id="27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5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48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91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47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56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64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39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6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63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86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65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F5B444B-EAB3-45EF-B060-A1B3BD35C0DA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49BB72C-EE62-4197-B5B8-68E4DA52F67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435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F3FC-F0E5-4E96-BE8C-587CC38D8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3907" y="359136"/>
            <a:ext cx="9647590" cy="26161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DOSAGE FORMS OF DRUGS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DRUG FORMULATIONS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B7EDE-2973-4596-AB7A-6F1DEE2BC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1777" y="3429000"/>
            <a:ext cx="6987645" cy="138853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BY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DR.G.AARTHIPRIYANKA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POST GRADUATE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DEPARTMENT OF PHARMACOLOGY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72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43E8-6739-4B81-8FE3-5B243D65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Dosage Forms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98338-9286-48CE-8D7A-95377CCBD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4000" lvl="1" indent="0">
              <a:buClrTx/>
              <a:buNone/>
            </a:pPr>
            <a:r>
              <a:rPr lang="en-US" dirty="0"/>
              <a:t>LIQUID						SOLID						SEMI-SOLID	</a:t>
            </a:r>
          </a:p>
          <a:p>
            <a:pPr marL="666900" lvl="1" indent="-342900">
              <a:buClrTx/>
              <a:buFont typeface="+mj-lt"/>
              <a:buAutoNum type="arabicPeriod"/>
            </a:pPr>
            <a:r>
              <a:rPr lang="en-US" dirty="0"/>
              <a:t>Solutions					1.	Powders and Granules		1.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/>
              <a:t>Ointment</a:t>
            </a:r>
          </a:p>
          <a:p>
            <a:pPr marL="666900" lvl="1" indent="-342900">
              <a:buClrTx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Disperse System				2.	Tablets					2.	Creams</a:t>
            </a:r>
          </a:p>
          <a:p>
            <a:pPr marL="994050" lvl="2" indent="-400050">
              <a:buClrTx/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Suspensions				</a:t>
            </a:r>
            <a:r>
              <a:rPr lang="en-US" sz="1600" dirty="0">
                <a:solidFill>
                  <a:schemeClr val="tx1"/>
                </a:solidFill>
              </a:rPr>
              <a:t>3.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</a:rPr>
              <a:t>Capsules</a:t>
            </a:r>
            <a:r>
              <a:rPr lang="en-US" dirty="0">
                <a:solidFill>
                  <a:schemeClr val="tx1"/>
                </a:solidFill>
              </a:rPr>
              <a:t>					</a:t>
            </a:r>
            <a:r>
              <a:rPr lang="en-US" sz="1600" dirty="0">
                <a:solidFill>
                  <a:schemeClr val="tx1"/>
                </a:solidFill>
              </a:rPr>
              <a:t>3.	Gels</a:t>
            </a:r>
          </a:p>
          <a:p>
            <a:pPr marL="936900" lvl="2" indent="-342900">
              <a:buClrTx/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Emulsions												</a:t>
            </a:r>
            <a:r>
              <a:rPr lang="en-US" sz="1600" dirty="0">
                <a:solidFill>
                  <a:schemeClr val="tx1"/>
                </a:solidFill>
              </a:rPr>
              <a:t>4.	Paste</a:t>
            </a:r>
          </a:p>
          <a:p>
            <a:pPr marL="936900" lvl="2" indent="-342900">
              <a:buClrTx/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Medicated Foam</a:t>
            </a:r>
          </a:p>
          <a:p>
            <a:pPr marL="666900" lvl="1" indent="-342900">
              <a:buClrTx/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7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37AA-E735-43F9-BA6B-511AA85B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dosage - solutions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8F6D0-475F-43AB-B4E0-3D1CCE00C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or more solute dissolved in a solvent.</a:t>
            </a:r>
          </a:p>
          <a:p>
            <a:r>
              <a:rPr lang="en-US" dirty="0"/>
              <a:t>Internal/External use.</a:t>
            </a:r>
          </a:p>
          <a:p>
            <a:r>
              <a:rPr lang="en-US" dirty="0"/>
              <a:t>Solutions for Oral use. E.g., Syrups, </a:t>
            </a:r>
            <a:r>
              <a:rPr lang="en-US" dirty="0" err="1"/>
              <a:t>Linctuses</a:t>
            </a:r>
            <a:endParaRPr lang="en-US" dirty="0"/>
          </a:p>
          <a:p>
            <a:r>
              <a:rPr lang="en-US" dirty="0"/>
              <a:t>Solutions for IV use. E.g., NS, RL</a:t>
            </a:r>
          </a:p>
          <a:p>
            <a:r>
              <a:rPr lang="en-US" dirty="0"/>
              <a:t>Solutions for External use. E.g., Mouth Wash, Lotions</a:t>
            </a:r>
          </a:p>
          <a:p>
            <a:r>
              <a:rPr lang="en-US" dirty="0"/>
              <a:t>Solutions for instillation into body cavity. E.g., Eye drops, Nasal drops, Enema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Percentage Solutions:</a:t>
            </a:r>
          </a:p>
          <a:p>
            <a:pPr marL="0" indent="0">
              <a:buNone/>
            </a:pPr>
            <a:r>
              <a:rPr lang="en-IN" dirty="0"/>
              <a:t>Number of parts of solute in 100 parts of solvent.</a:t>
            </a:r>
          </a:p>
        </p:txBody>
      </p:sp>
    </p:spTree>
    <p:extLst>
      <p:ext uri="{BB962C8B-B14F-4D97-AF65-F5344CB8AC3E}">
        <p14:creationId xmlns:p14="http://schemas.microsoft.com/office/powerpoint/2010/main" val="43112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See the source image">
            <a:extLst>
              <a:ext uri="{FF2B5EF4-FFF2-40B4-BE49-F238E27FC236}">
                <a16:creationId xmlns:a16="http://schemas.microsoft.com/office/drawing/2014/main" id="{1839DD0F-243C-459B-8C3F-0A43AE53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2" y="669154"/>
            <a:ext cx="434303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ee the source image">
            <a:extLst>
              <a:ext uri="{FF2B5EF4-FFF2-40B4-BE49-F238E27FC236}">
                <a16:creationId xmlns:a16="http://schemas.microsoft.com/office/drawing/2014/main" id="{6B1DF6B5-2BE8-484C-92BE-6D76DA46A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171575"/>
            <a:ext cx="3130396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See the source image">
            <a:extLst>
              <a:ext uri="{FF2B5EF4-FFF2-40B4-BE49-F238E27FC236}">
                <a16:creationId xmlns:a16="http://schemas.microsoft.com/office/drawing/2014/main" id="{AE918611-55D4-4A30-9B56-21216FA31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17" y="1988597"/>
            <a:ext cx="4660777" cy="386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25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DD47947-F833-434A-B896-E5118B2BE23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29"/>
            <a:ext cx="5381346" cy="566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B7FB5BED-2BE2-402B-8041-176F6144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891" y="541538"/>
            <a:ext cx="2283301" cy="608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EB46BB84-810C-4663-8ABC-B2867DD83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8" r="30021" b="5113"/>
          <a:stretch/>
        </p:blipFill>
        <p:spPr bwMode="auto">
          <a:xfrm>
            <a:off x="9648286" y="541538"/>
            <a:ext cx="2283301" cy="608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3088C390-4CF7-41E9-83EF-226FE4D1D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4" t="2331" r="29391" b="1877"/>
          <a:stretch/>
        </p:blipFill>
        <p:spPr bwMode="auto">
          <a:xfrm>
            <a:off x="7033812" y="714853"/>
            <a:ext cx="2000250" cy="573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37643253-06B5-4A8E-AB2C-47F61761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2" y="1428805"/>
            <a:ext cx="4514850" cy="37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D507DC8F-1C6F-46D5-ACE5-B1AB6AE9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727968"/>
            <a:ext cx="3429000" cy="57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B99A8967-D76E-434A-B6BC-01CCB9BE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573" y="1694963"/>
            <a:ext cx="4373085" cy="383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12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59A6-4716-4135-9A09-54CB26A4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dosage - solutions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7921-151E-4E27-9D89-14DCF30B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Syrups			- Saturated solutions of sugar with active ingredients. E.g., </a:t>
            </a:r>
            <a:r>
              <a:rPr lang="en-IN" dirty="0"/>
              <a:t>Paracetamol</a:t>
            </a:r>
          </a:p>
          <a:p>
            <a:r>
              <a:rPr lang="en-IN" dirty="0"/>
              <a:t>Elixir				- Hydroalcoholic solutions of medicinal substance</a:t>
            </a:r>
            <a:r>
              <a:rPr lang="en-US" dirty="0"/>
              <a:t>. E.g., Elixir of Diphenhydramine</a:t>
            </a:r>
          </a:p>
          <a:p>
            <a:r>
              <a:rPr lang="en-US" dirty="0"/>
              <a:t>Linctus			- Local action on mucus membrane. E.g., Linctus </a:t>
            </a:r>
            <a:r>
              <a:rPr lang="en-US" dirty="0" err="1"/>
              <a:t>codein</a:t>
            </a:r>
            <a:r>
              <a:rPr lang="en-US" dirty="0"/>
              <a:t> for dry cough</a:t>
            </a:r>
          </a:p>
          <a:p>
            <a:r>
              <a:rPr lang="en-US" dirty="0"/>
              <a:t>Tincture			- Alcoholic extraction of active ingredients from crude drug E.g., Tincture of Iodine</a:t>
            </a:r>
          </a:p>
          <a:p>
            <a:r>
              <a:rPr lang="en-US" dirty="0"/>
              <a:t>Irrigation Solution	- E.g., Sodium Chloride Solution</a:t>
            </a:r>
          </a:p>
          <a:p>
            <a:r>
              <a:rPr lang="en-US" dirty="0"/>
              <a:t>Lotions			- Application to skin without friction. E.g., Calamine lotion</a:t>
            </a:r>
          </a:p>
          <a:p>
            <a:r>
              <a:rPr lang="en-US" dirty="0"/>
              <a:t>Liniments			- Application to intact skin with friction. E.g., Liniment of Turpentine</a:t>
            </a:r>
          </a:p>
          <a:p>
            <a:r>
              <a:rPr lang="en-US" dirty="0"/>
              <a:t>Paints				- Application to skin or mucous surface by means of brush or swab. E.g., IG Paint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155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A358-8A53-49F4-9515-20333E950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dosage – Disperse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46D29-B8B7-457B-86C8-C0194F64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Immiscible drug distributed in a vehicle.</a:t>
            </a:r>
          </a:p>
          <a:p>
            <a:r>
              <a:rPr lang="en-US" dirty="0"/>
              <a:t>Dispersed phase – Substance distributed</a:t>
            </a:r>
          </a:p>
          <a:p>
            <a:r>
              <a:rPr lang="en-US" dirty="0"/>
              <a:t>Dispersing phase – Vehicle</a:t>
            </a:r>
            <a:endParaRPr lang="en-IN" dirty="0"/>
          </a:p>
          <a:p>
            <a:r>
              <a:rPr lang="en-IN" dirty="0"/>
              <a:t>E.g., Suspension, Emulsion, Foam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7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7CAC-80F8-4AE5-BB0E-0BDD354F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dosage – Disperse system - Suspension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6567D-2D7C-4E77-8C89-63035152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Insoluble solids uniformly distributed in the vehicle with or without suspending agent.</a:t>
            </a:r>
          </a:p>
          <a:p>
            <a:r>
              <a:rPr lang="en-US" dirty="0"/>
              <a:t>Insoluble solids maybe diffusible/</a:t>
            </a:r>
            <a:r>
              <a:rPr lang="en-US" dirty="0" err="1"/>
              <a:t>Indiffusible</a:t>
            </a:r>
            <a:r>
              <a:rPr lang="en-US" dirty="0"/>
              <a:t>.</a:t>
            </a:r>
          </a:p>
          <a:p>
            <a:r>
              <a:rPr lang="en-US" dirty="0"/>
              <a:t>Should be shaken well before use.</a:t>
            </a:r>
          </a:p>
          <a:p>
            <a:r>
              <a:rPr lang="en-US" dirty="0"/>
              <a:t>Maybe used for Oral, Parenteral &amp; External administration.</a:t>
            </a:r>
          </a:p>
          <a:p>
            <a:r>
              <a:rPr lang="en-US" dirty="0"/>
              <a:t>E.g., Antacid suspension, Paracetamol suspension                                                      </a:t>
            </a:r>
          </a:p>
          <a:p>
            <a:endParaRPr lang="en-IN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96DC5C1-D4FD-4F7F-8082-EBE51C09E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4" t="5401" r="21221" b="10664"/>
          <a:stretch/>
        </p:blipFill>
        <p:spPr bwMode="auto">
          <a:xfrm>
            <a:off x="8913179" y="1970844"/>
            <a:ext cx="3062798" cy="465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23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6B7B-E361-4548-BFB4-BF60214C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dosage – Disperse system - Emulsion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9C651-E7A4-4B7E-A495-994113D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immiscible liquids, one of which is distributed in the form of globules throughout the other with the help of third substance called emulsifying agent.</a:t>
            </a:r>
          </a:p>
          <a:p>
            <a:r>
              <a:rPr lang="en-US" dirty="0"/>
              <a:t>Can be used for Oral, Topical, Parenteral administration.</a:t>
            </a:r>
          </a:p>
          <a:p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Absorption is rapid.</a:t>
            </a:r>
          </a:p>
          <a:p>
            <a:pPr lvl="1"/>
            <a:r>
              <a:rPr lang="en-US" dirty="0"/>
              <a:t>More Palatable.</a:t>
            </a:r>
          </a:p>
          <a:p>
            <a:r>
              <a:rPr lang="en-US" b="1" dirty="0"/>
              <a:t>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Oil in Water type. E.g., Milk and Castor Oil emulsion, Propofol IV.</a:t>
            </a:r>
          </a:p>
          <a:p>
            <a:pPr lvl="1"/>
            <a:r>
              <a:rPr lang="en-US" dirty="0"/>
              <a:t>Water in Oil type. E.g., IM Depot Testosterone Propionate Injection.</a:t>
            </a:r>
          </a:p>
          <a:p>
            <a:pPr lvl="1"/>
            <a:endParaRPr lang="en-IN" dirty="0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9E0BED5C-69EF-4346-92BE-32DB9CDA8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7" t="3236" r="9480" b="7832"/>
          <a:stretch/>
        </p:blipFill>
        <p:spPr bwMode="auto">
          <a:xfrm>
            <a:off x="7972017" y="2799361"/>
            <a:ext cx="3638790" cy="3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5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9FD7-FDAC-4084-8B9E-C9170F40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Emulsifying Agents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97E9-626E-4104-B91A-26188EF7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74" y="2006354"/>
            <a:ext cx="4035195" cy="4678532"/>
          </a:xfrm>
        </p:spPr>
        <p:txBody>
          <a:bodyPr>
            <a:normAutofit/>
          </a:bodyPr>
          <a:lstStyle/>
          <a:p>
            <a:r>
              <a:rPr lang="en-US" dirty="0"/>
              <a:t>Reduces interfacial tension and ensure uniform distribution.</a:t>
            </a:r>
          </a:p>
          <a:p>
            <a:r>
              <a:rPr lang="en-US" dirty="0"/>
              <a:t>Emulsifying agents for Water in Oil type. E.g., Wool fat, Bees Wax.</a:t>
            </a:r>
          </a:p>
          <a:p>
            <a:r>
              <a:rPr lang="en-US" dirty="0"/>
              <a:t>Emulsifying agents for Oil in Water type. E.g., Egg yolk, Casein.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D498F-049E-40EE-8097-1AA20367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214" y="2189086"/>
            <a:ext cx="3067050" cy="223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4CF1BB-FCE1-4C41-AC81-73756C0FC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065" y="4495800"/>
            <a:ext cx="3695700" cy="2257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58EB1-3198-475B-85EC-67F4F61E1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410" y="4427461"/>
            <a:ext cx="2851396" cy="2257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2881D-7386-439B-A19F-F15D04DF6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408" y="1926454"/>
            <a:ext cx="2851397" cy="23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A6E5-B33F-4E36-B948-397FB24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DIFFERNCE BETWEEN PHARMACY &amp; PHARMACOLOGY???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C0328-AF07-40F8-BE27-3E2FD6208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39" y="1715956"/>
            <a:ext cx="11029615" cy="713624"/>
          </a:xfrm>
        </p:spPr>
        <p:txBody>
          <a:bodyPr/>
          <a:lstStyle/>
          <a:p>
            <a:r>
              <a:rPr lang="en-US" dirty="0"/>
              <a:t>Why do we need to know about dosage forms?</a:t>
            </a:r>
            <a:endParaRPr lang="en-I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E85A014-9BE1-4224-94A2-9FB77DB0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02" y="2336404"/>
            <a:ext cx="9387396" cy="452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73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19BD-4D3C-4094-97F2-1AA62376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dosage – Disperse system – Medicated Foam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C57D-CAD8-4FD7-A431-A9DB838E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volumes of gas bubbles dispersed in liquid phase containing active ingredient.</a:t>
            </a:r>
          </a:p>
          <a:p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Good </a:t>
            </a:r>
            <a:r>
              <a:rPr lang="en-US" dirty="0" err="1"/>
              <a:t>Spreadability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Faster Absorption.</a:t>
            </a:r>
          </a:p>
          <a:p>
            <a:pPr lvl="1"/>
            <a:r>
              <a:rPr lang="en-US" dirty="0"/>
              <a:t>Easy application on Sore, Inflamed and Hirsute areas.</a:t>
            </a:r>
            <a:endParaRPr lang="en-IN" dirty="0"/>
          </a:p>
          <a:p>
            <a:r>
              <a:rPr lang="en-IN" b="1" dirty="0"/>
              <a:t>Types;</a:t>
            </a:r>
            <a:endParaRPr lang="en-US" b="1" dirty="0"/>
          </a:p>
          <a:p>
            <a:pPr lvl="1"/>
            <a:r>
              <a:rPr lang="en-US" dirty="0"/>
              <a:t>Dermal foams E.g., Steroids for eczema</a:t>
            </a:r>
          </a:p>
          <a:p>
            <a:pPr lvl="1"/>
            <a:r>
              <a:rPr lang="en-US" dirty="0"/>
              <a:t>Rectal foams E.g., Hydrocortisone acetate foam in IBD</a:t>
            </a:r>
          </a:p>
          <a:p>
            <a:pPr lvl="1"/>
            <a:r>
              <a:rPr lang="en-US" dirty="0"/>
              <a:t>Vaginal foams </a:t>
            </a:r>
            <a:r>
              <a:rPr lang="en-US" dirty="0" err="1"/>
              <a:t>E.g</a:t>
            </a:r>
            <a:r>
              <a:rPr lang="en-US" dirty="0"/>
              <a:t>, Spermicidal foams for contraception</a:t>
            </a:r>
          </a:p>
          <a:p>
            <a:pPr marL="324000" lvl="1" indent="0">
              <a:buNone/>
            </a:pPr>
            <a:endParaRPr lang="en-IN" dirty="0"/>
          </a:p>
          <a:p>
            <a:pPr lvl="1"/>
            <a:endParaRPr lang="en-US" dirty="0"/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52F4B627-7E99-495D-B23B-919D535B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631" y="2568952"/>
            <a:ext cx="3932068" cy="393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92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E74F-2B21-40F5-9C73-5C0069A1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Dosage - Powders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D31F-1DFE-439B-8881-9EDDB10D7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Drugs in finely divided  state.</a:t>
            </a:r>
          </a:p>
          <a:p>
            <a:r>
              <a:rPr lang="en-IN" dirty="0"/>
              <a:t> 0.1 micron to 10 microns.</a:t>
            </a:r>
          </a:p>
          <a:p>
            <a:r>
              <a:rPr lang="en-IN" b="1" dirty="0"/>
              <a:t>Advantages:</a:t>
            </a:r>
          </a:p>
          <a:p>
            <a:pPr lvl="1"/>
            <a:r>
              <a:rPr lang="en-IN" dirty="0"/>
              <a:t>Rapid onset</a:t>
            </a:r>
          </a:p>
          <a:p>
            <a:pPr lvl="1"/>
            <a:r>
              <a:rPr lang="en-IN" dirty="0"/>
              <a:t>Preferred in children</a:t>
            </a:r>
          </a:p>
          <a:p>
            <a:pPr lvl="1"/>
            <a:r>
              <a:rPr lang="en-IN" dirty="0"/>
              <a:t>When a drug is too bulky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CCFEF4EE-7FF6-48DF-8C94-BE50E1DF7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5" t="9061" r="10992" b="8738"/>
          <a:stretch/>
        </p:blipFill>
        <p:spPr bwMode="auto">
          <a:xfrm>
            <a:off x="5208200" y="2180496"/>
            <a:ext cx="3660591" cy="402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0914206E-17C2-485D-9C32-19BA9ABC3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5" t="6311" r="30997" b="7483"/>
          <a:stretch/>
        </p:blipFill>
        <p:spPr bwMode="auto">
          <a:xfrm>
            <a:off x="9451726" y="1931355"/>
            <a:ext cx="1973835" cy="49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5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06A9-39DE-47E8-BAAA-9F498411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Dosage - Powders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B1567-72C1-40E2-80E3-A3BBFE316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Types:</a:t>
            </a:r>
          </a:p>
          <a:p>
            <a:pPr lvl="1"/>
            <a:r>
              <a:rPr lang="en-US" dirty="0"/>
              <a:t>Powders for Oral use. E.g., ORS Powder</a:t>
            </a:r>
          </a:p>
          <a:p>
            <a:pPr lvl="1"/>
            <a:r>
              <a:rPr lang="en-US" dirty="0"/>
              <a:t>Dusting Powder. E.g., Neosporin powder</a:t>
            </a:r>
          </a:p>
          <a:p>
            <a:pPr lvl="1"/>
            <a:r>
              <a:rPr lang="en-US" dirty="0"/>
              <a:t>Insufflation Powder – Introduced into body cavity with the help of insufflators.</a:t>
            </a:r>
          </a:p>
          <a:p>
            <a:pPr lvl="1"/>
            <a:r>
              <a:rPr lang="en-US" dirty="0"/>
              <a:t>Aerosol Powders. E.g., DPI</a:t>
            </a:r>
          </a:p>
          <a:p>
            <a:pPr lvl="1"/>
            <a:r>
              <a:rPr lang="en-US" dirty="0"/>
              <a:t>Powders for reconstitution. E.g., Penicillin-G powder in vial for injection.</a:t>
            </a:r>
          </a:p>
          <a:p>
            <a:pPr lvl="1"/>
            <a:r>
              <a:rPr lang="en-US" dirty="0"/>
              <a:t>Douche powder – Cleaning body cavities.</a:t>
            </a:r>
          </a:p>
          <a:p>
            <a:pPr lvl="1"/>
            <a:r>
              <a:rPr lang="en-US" dirty="0"/>
              <a:t>Dentifrices E.g., Tooth powder </a:t>
            </a:r>
          </a:p>
          <a:p>
            <a:pPr lvl="1"/>
            <a:endParaRPr lang="en-IN" dirty="0"/>
          </a:p>
        </p:txBody>
      </p:sp>
      <p:pic>
        <p:nvPicPr>
          <p:cNvPr id="10244" name="Picture 4" descr="See the source image">
            <a:extLst>
              <a:ext uri="{FF2B5EF4-FFF2-40B4-BE49-F238E27FC236}">
                <a16:creationId xmlns:a16="http://schemas.microsoft.com/office/drawing/2014/main" id="{DB766219-42B8-4ED4-9F37-497BE050A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727" y="2726091"/>
            <a:ext cx="3619749" cy="286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3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1B56-D4DC-4565-9E2A-A429383C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Dosage - GRANULES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9A33E-E4B3-49A9-AD1B-14E6E17CE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EFFERVESCENT GRANULES:</a:t>
            </a:r>
          </a:p>
          <a:p>
            <a:r>
              <a:rPr lang="en-US" dirty="0"/>
              <a:t>Dry aggregates of powder particles.</a:t>
            </a:r>
          </a:p>
          <a:p>
            <a:r>
              <a:rPr lang="en-US" dirty="0"/>
              <a:t>Contain sodium bicarbonate along with citric acid/tartaric acid in addition to the active ingredient.</a:t>
            </a:r>
          </a:p>
          <a:p>
            <a:r>
              <a:rPr lang="en-US" dirty="0"/>
              <a:t>When added to water, carbon dioxide is released </a:t>
            </a:r>
          </a:p>
          <a:p>
            <a:r>
              <a:rPr lang="en-US" dirty="0"/>
              <a:t>E.g., Acetyl cysteine Effervescent Granules (Mucolytic)</a:t>
            </a:r>
            <a:endParaRPr lang="en-IN" dirty="0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45DF7983-86AC-42B7-954D-0281B6B16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5" r="26339"/>
          <a:stretch/>
        </p:blipFill>
        <p:spPr bwMode="auto">
          <a:xfrm>
            <a:off x="8771137" y="4240614"/>
            <a:ext cx="245911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73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53AB-0730-48F6-969D-E7B90728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Dosage  - TABLETS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8FD5-160B-4CE9-8BF8-927B7A49A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006039" cy="3678303"/>
          </a:xfrm>
        </p:spPr>
        <p:txBody>
          <a:bodyPr>
            <a:normAutofit/>
          </a:bodyPr>
          <a:lstStyle/>
          <a:p>
            <a:r>
              <a:rPr lang="en-US" dirty="0"/>
              <a:t>Active drugs with or without diluents, prepared by compression or by molding method.</a:t>
            </a:r>
          </a:p>
          <a:p>
            <a:r>
              <a:rPr lang="en-US" dirty="0"/>
              <a:t>shapes</a:t>
            </a:r>
          </a:p>
          <a:p>
            <a:r>
              <a:rPr lang="en-US" dirty="0"/>
              <a:t>ADVANTAGE:</a:t>
            </a:r>
          </a:p>
          <a:p>
            <a:r>
              <a:rPr lang="en-US" dirty="0"/>
              <a:t>Simple,Economical,Stable,Convenient to Carry,Accurate,Easy for Administration &amp; Most popular dosage forms</a:t>
            </a:r>
          </a:p>
        </p:txBody>
      </p:sp>
      <p:pic>
        <p:nvPicPr>
          <p:cNvPr id="13314" name="Picture 2" descr="Image result for tablet drug">
            <a:extLst>
              <a:ext uri="{FF2B5EF4-FFF2-40B4-BE49-F238E27FC236}">
                <a16:creationId xmlns:a16="http://schemas.microsoft.com/office/drawing/2014/main" id="{4FCD4683-91F9-4E25-8DE5-BC2CFD3F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31" y="2482601"/>
            <a:ext cx="5023577" cy="337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088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2773-1CAA-4C93-AF91-F497F40B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Dosage  - TABLETS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338F7-FCAC-4F95-8683-7DD5CC6A3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42892"/>
            <a:ext cx="11029615" cy="48151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TYPES OF TABLETS: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Simple uncoated oral tablets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Sugar coated tablets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Enteric coated tablets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Mouth dissolving/orally disintegrating tablets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Dispersible tablets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Chewable tablets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Buccal &amp; Sublingual tablets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Lozenges &amp; Troches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Sustained release/ Extended release tablet (SR/ER)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Suppositories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Urethral inserts/</a:t>
            </a:r>
            <a:r>
              <a:rPr lang="en-IN"/>
              <a:t>Bougies 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CA100-FC1E-4E11-BB17-8DBDEACF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762" y="2042892"/>
            <a:ext cx="3600124" cy="1934304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F7B2A3F-3B2B-4143-BD3B-833DFB9FB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4401" r="21996" b="16246"/>
          <a:stretch/>
        </p:blipFill>
        <p:spPr bwMode="auto">
          <a:xfrm>
            <a:off x="5745806" y="1957547"/>
            <a:ext cx="2760956" cy="403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4DBD2308-5877-44CC-A4A6-12E221AA8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69" y="4115503"/>
            <a:ext cx="3256497" cy="25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65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0EA6-C885-4CA1-AED5-EA08A953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Dosage  - CAPSULES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1CDB-D62C-400E-88BE-7E88920EE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40" y="1715956"/>
            <a:ext cx="11029615" cy="3678303"/>
          </a:xfrm>
        </p:spPr>
        <p:txBody>
          <a:bodyPr/>
          <a:lstStyle/>
          <a:p>
            <a:r>
              <a:rPr lang="en-US" dirty="0"/>
              <a:t>Medical agents are enclosed in a small shell of Gelatin</a:t>
            </a:r>
          </a:p>
          <a:p>
            <a:r>
              <a:rPr lang="en-US" dirty="0"/>
              <a:t>HARD CAPSULES:</a:t>
            </a:r>
          </a:p>
          <a:p>
            <a:r>
              <a:rPr lang="en-US" dirty="0"/>
              <a:t>2 pieces- long body &amp; shorter cap. E.g., Amoxicillin Capsules</a:t>
            </a:r>
          </a:p>
          <a:p>
            <a:r>
              <a:rPr lang="en-US" dirty="0"/>
              <a:t>SOFT CAPSULES:</a:t>
            </a:r>
          </a:p>
          <a:p>
            <a:r>
              <a:rPr lang="en-US" dirty="0"/>
              <a:t>1 piece –various shapes E.g., Vit E capsules</a:t>
            </a:r>
          </a:p>
          <a:p>
            <a:r>
              <a:rPr lang="en-IN" dirty="0"/>
              <a:t>SPANSULES:</a:t>
            </a:r>
          </a:p>
          <a:p>
            <a:r>
              <a:rPr lang="en-IN" dirty="0"/>
              <a:t>Capsules containing drug granules with special pharmaceutical formulation to be disintegrated &amp; dissolved at different times for prolonged duration of action. E.g., Sustained release capsule of Ferrous Sulphate</a:t>
            </a:r>
            <a:endParaRPr lang="en-US" dirty="0"/>
          </a:p>
        </p:txBody>
      </p: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78087BB0-A377-4460-9DCA-0B9E76DE6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4" t="36863" r="24283" b="27768"/>
          <a:stretch/>
        </p:blipFill>
        <p:spPr bwMode="auto">
          <a:xfrm>
            <a:off x="7069019" y="1784411"/>
            <a:ext cx="4199138" cy="202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ee the source image">
            <a:extLst>
              <a:ext uri="{FF2B5EF4-FFF2-40B4-BE49-F238E27FC236}">
                <a16:creationId xmlns:a16="http://schemas.microsoft.com/office/drawing/2014/main" id="{A9C939C4-34DE-476D-AF84-841833E8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72" y="3429000"/>
            <a:ext cx="18097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46D63-2AF1-4E78-8EAA-CEBD064B2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17" y="5122270"/>
            <a:ext cx="3595456" cy="1700912"/>
          </a:xfrm>
          <a:prstGeom prst="rect">
            <a:avLst/>
          </a:prstGeom>
        </p:spPr>
      </p:pic>
      <p:pic>
        <p:nvPicPr>
          <p:cNvPr id="14342" name="Picture 6" descr="See the source image">
            <a:extLst>
              <a:ext uri="{FF2B5EF4-FFF2-40B4-BE49-F238E27FC236}">
                <a16:creationId xmlns:a16="http://schemas.microsoft.com/office/drawing/2014/main" id="{123FDDA6-4A37-4965-86A7-4A30EDEF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566" y="5358453"/>
            <a:ext cx="3435335" cy="131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40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2245-73DE-40B9-9214-C91E612B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SEMISOLID - OINTMENT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CD438-142A-4815-8517-FE5E9DD4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application to skin &amp; mucous membrane</a:t>
            </a:r>
          </a:p>
          <a:p>
            <a:r>
              <a:rPr lang="en-US" dirty="0"/>
              <a:t>Bases used for Dispersing ointment are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/>
              <a:t>Hydrocarbon Bases – Vegetable oils, liquid paraffin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 err="1"/>
              <a:t>Absorbtion</a:t>
            </a:r>
            <a:r>
              <a:rPr lang="en-US" dirty="0"/>
              <a:t> Bases – Wool </a:t>
            </a:r>
            <a:r>
              <a:rPr lang="en-US" dirty="0" err="1"/>
              <a:t>Fat,Wool</a:t>
            </a:r>
            <a:r>
              <a:rPr lang="en-US" dirty="0"/>
              <a:t> Alcohol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/>
              <a:t>Water soluble Bases – Poly ethylene Alcohol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/>
              <a:t>E.g., </a:t>
            </a:r>
            <a:r>
              <a:rPr lang="en-US" dirty="0" err="1"/>
              <a:t>Mupicirocin</a:t>
            </a:r>
            <a:r>
              <a:rPr lang="en-US" dirty="0"/>
              <a:t> ointment</a:t>
            </a:r>
          </a:p>
          <a:p>
            <a:pPr marL="0" indent="0">
              <a:buNone/>
            </a:pPr>
            <a:r>
              <a:rPr lang="en-US" dirty="0"/>
              <a:t>            Ofloxacin eye ointment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5362" name="Picture 2" descr="See the source image">
            <a:extLst>
              <a:ext uri="{FF2B5EF4-FFF2-40B4-BE49-F238E27FC236}">
                <a16:creationId xmlns:a16="http://schemas.microsoft.com/office/drawing/2014/main" id="{5CBD9B58-B74E-4A64-93F5-A9E0A0523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34563" r="6462" b="34498"/>
          <a:stretch/>
        </p:blipFill>
        <p:spPr bwMode="auto">
          <a:xfrm>
            <a:off x="5841506" y="2180496"/>
            <a:ext cx="5983549" cy="21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ofloxacin eye ointment">
            <a:extLst>
              <a:ext uri="{FF2B5EF4-FFF2-40B4-BE49-F238E27FC236}">
                <a16:creationId xmlns:a16="http://schemas.microsoft.com/office/drawing/2014/main" id="{D4D7A9C3-2AE2-4399-86FB-3A5E9F94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4622077"/>
            <a:ext cx="511756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43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859E-8225-40A4-AC1F-4E462241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SEMISOLID - CREAMS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36A2-234A-48EA-AA98-61598EAC7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Semisolid emulsion of either O/W or W/O type intended for external application of skin/Mucous membrane</a:t>
            </a:r>
          </a:p>
          <a:p>
            <a:r>
              <a:rPr lang="en-US" dirty="0"/>
              <a:t>E.g., Clotrimazole cream </a:t>
            </a:r>
            <a:endParaRPr lang="en-IN" dirty="0"/>
          </a:p>
        </p:txBody>
      </p:sp>
      <p:pic>
        <p:nvPicPr>
          <p:cNvPr id="16386" name="Picture 2" descr="Image result for clotrimazole cream">
            <a:extLst>
              <a:ext uri="{FF2B5EF4-FFF2-40B4-BE49-F238E27FC236}">
                <a16:creationId xmlns:a16="http://schemas.microsoft.com/office/drawing/2014/main" id="{7B02BC32-2928-44D6-96E1-06D0DA1C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350" y="4019647"/>
            <a:ext cx="39052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607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49F4-F2D4-420C-85EF-5186721C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SEMISOLID - GELS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36FE-835E-4E71-8E1A-E67D421D7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352817"/>
          </a:xfrm>
        </p:spPr>
        <p:txBody>
          <a:bodyPr/>
          <a:lstStyle/>
          <a:p>
            <a:r>
              <a:rPr lang="en-US" dirty="0"/>
              <a:t>Dispersion of small/large molecules in liquid vehicle rendered jelly like by addition of gelling agents intended for topical application to skin &amp; mucous membrane</a:t>
            </a:r>
          </a:p>
          <a:p>
            <a:r>
              <a:rPr lang="en-US" dirty="0"/>
              <a:t>E.g., Metronidazole gel</a:t>
            </a:r>
            <a:endParaRPr lang="en-IN" dirty="0"/>
          </a:p>
        </p:txBody>
      </p:sp>
      <p:pic>
        <p:nvPicPr>
          <p:cNvPr id="17410" name="Picture 2" descr="See the source image">
            <a:extLst>
              <a:ext uri="{FF2B5EF4-FFF2-40B4-BE49-F238E27FC236}">
                <a16:creationId xmlns:a16="http://schemas.microsoft.com/office/drawing/2014/main" id="{51800090-E57E-4E5F-A043-70FA8ADF2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6911" r="10146" b="42344"/>
          <a:stretch/>
        </p:blipFill>
        <p:spPr bwMode="auto">
          <a:xfrm>
            <a:off x="1010869" y="3533313"/>
            <a:ext cx="10599938" cy="304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30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084D-677F-4D1B-8AAB-4AA15E271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44" y="0"/>
            <a:ext cx="10018713" cy="1278467"/>
          </a:xfrm>
        </p:spPr>
        <p:txBody>
          <a:bodyPr>
            <a:normAutofit/>
          </a:bodyPr>
          <a:lstStyle/>
          <a:p>
            <a:r>
              <a:rPr lang="en-US" b="1" dirty="0"/>
              <a:t>DOSAGE FORMS/DRUG FORMULATIONS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967B-D74E-4463-BCC1-0633DF82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44" y="1664898"/>
            <a:ext cx="11305114" cy="5046453"/>
          </a:xfrm>
        </p:spPr>
        <p:txBody>
          <a:bodyPr>
            <a:normAutofit/>
          </a:bodyPr>
          <a:lstStyle/>
          <a:p>
            <a:r>
              <a:rPr lang="en-US" b="1" dirty="0"/>
              <a:t>WHAT IS DOSAGE FORMS? </a:t>
            </a:r>
          </a:p>
          <a:p>
            <a:r>
              <a:rPr lang="en-US" dirty="0"/>
              <a:t> physical form of a drug/medication intended for consumption/administration.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CAN A DRUG HAVE MORE THAN ONE FORMULATIONS?</a:t>
            </a:r>
          </a:p>
          <a:p>
            <a:r>
              <a:rPr lang="en-US" dirty="0" err="1"/>
              <a:t>Yes,e.g</a:t>
            </a:r>
            <a:r>
              <a:rPr lang="en-US" dirty="0"/>
              <a:t> Nitroglycerine – oral,SC,ointment,</a:t>
            </a:r>
            <a:r>
              <a:rPr lang="en-US" dirty="0" err="1"/>
              <a:t>Inj</a:t>
            </a:r>
            <a:r>
              <a:rPr lang="en-US" dirty="0"/>
              <a:t>.,transdermal patches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 DEPENDS ON DOSAGE FORM?</a:t>
            </a:r>
          </a:p>
          <a:p>
            <a:r>
              <a:rPr lang="en-US" dirty="0"/>
              <a:t>Route of Drug administration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FA33-8A14-4BD1-98B2-7B74F439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SEMISOLID - PASTE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B1C7E-DD86-4385-AFDB-5E26E899B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Intended for application to skin</a:t>
            </a:r>
          </a:p>
          <a:p>
            <a:r>
              <a:rPr lang="en-US" dirty="0"/>
              <a:t>Stiffer &amp; Nongreasy</a:t>
            </a:r>
          </a:p>
          <a:p>
            <a:r>
              <a:rPr lang="en-US" dirty="0"/>
              <a:t>E.g., Zinc Oxide paste for diaper rash</a:t>
            </a:r>
            <a:endParaRPr lang="en-IN" dirty="0"/>
          </a:p>
        </p:txBody>
      </p:sp>
      <p:pic>
        <p:nvPicPr>
          <p:cNvPr id="18434" name="Picture 2" descr="See the source image">
            <a:extLst>
              <a:ext uri="{FF2B5EF4-FFF2-40B4-BE49-F238E27FC236}">
                <a16:creationId xmlns:a16="http://schemas.microsoft.com/office/drawing/2014/main" id="{948D951F-F80E-4980-BEEA-D3D3858CD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32" y="2025682"/>
            <a:ext cx="3585545" cy="433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84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6B33-BDC7-4748-B429-56B9A421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B00DC-F1A0-4BBC-851F-6038EDD37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16" y="1890944"/>
            <a:ext cx="5801853" cy="4358936"/>
          </a:xfrm>
        </p:spPr>
        <p:txBody>
          <a:bodyPr>
            <a:normAutofit/>
          </a:bodyPr>
          <a:lstStyle/>
          <a:p>
            <a:r>
              <a:rPr lang="en-US" dirty="0"/>
              <a:t>Colloidal system/Disperse system consisting of very finely divided liquid or solid particles suspended in Gas (propellant).</a:t>
            </a:r>
          </a:p>
          <a:p>
            <a:r>
              <a:rPr lang="en-US" dirty="0"/>
              <a:t>Propellant helps to expel the product &amp; also act as solvent &amp; diluent.</a:t>
            </a:r>
          </a:p>
          <a:p>
            <a:r>
              <a:rPr lang="en-US" dirty="0"/>
              <a:t>Propellant – Liquified gas of Hydro Fluro Alkane</a:t>
            </a:r>
          </a:p>
          <a:p>
            <a:r>
              <a:rPr lang="en-US" dirty="0"/>
              <a:t>Ideal particle size – 2 to 5 micrometer MMDA (Mass Media Aero Dynamic Diameter)</a:t>
            </a:r>
            <a:endParaRPr lang="en-IN" dirty="0"/>
          </a:p>
        </p:txBody>
      </p:sp>
      <p:pic>
        <p:nvPicPr>
          <p:cNvPr id="19458" name="Picture 2" descr="See the source image">
            <a:extLst>
              <a:ext uri="{FF2B5EF4-FFF2-40B4-BE49-F238E27FC236}">
                <a16:creationId xmlns:a16="http://schemas.microsoft.com/office/drawing/2014/main" id="{40ABBA08-D98D-4D97-837B-5FC556F08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56" y="2601157"/>
            <a:ext cx="4797047" cy="31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8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2A92-D05E-431A-ABA4-871A8267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1FC9-BB38-48AF-9D83-6A09272E1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5142044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IN" dirty="0"/>
              <a:t>Protects active ingredients from </a:t>
            </a:r>
            <a:r>
              <a:rPr lang="en-IN" dirty="0" err="1"/>
              <a:t>light,heat,moisture,oxidation,microbial</a:t>
            </a:r>
            <a:r>
              <a:rPr lang="en-IN" dirty="0"/>
              <a:t> contamination &amp; damage due to handing.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Bottle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Vial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Ampoule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Strip packaging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Blister packaging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Collapsible tube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Flexible PVC Plastic bags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Aerosol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Respules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Prefilled syringes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Cylinder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482" name="Picture 2" descr="See the source image">
            <a:extLst>
              <a:ext uri="{FF2B5EF4-FFF2-40B4-BE49-F238E27FC236}">
                <a16:creationId xmlns:a16="http://schemas.microsoft.com/office/drawing/2014/main" id="{52EE0FCF-C062-4DAF-9B66-8733F66B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31" y="2513723"/>
            <a:ext cx="2925932" cy="230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See the source image">
            <a:extLst>
              <a:ext uri="{FF2B5EF4-FFF2-40B4-BE49-F238E27FC236}">
                <a16:creationId xmlns:a16="http://schemas.microsoft.com/office/drawing/2014/main" id="{902B527F-7D25-411E-AEF5-DF14BA11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42" y="2606894"/>
            <a:ext cx="4689444" cy="26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See the source image">
            <a:extLst>
              <a:ext uri="{FF2B5EF4-FFF2-40B4-BE49-F238E27FC236}">
                <a16:creationId xmlns:a16="http://schemas.microsoft.com/office/drawing/2014/main" id="{9B9BF281-FD7A-42CA-A01B-9D090E57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3" y="4988881"/>
            <a:ext cx="1700812" cy="17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See the source image">
            <a:extLst>
              <a:ext uri="{FF2B5EF4-FFF2-40B4-BE49-F238E27FC236}">
                <a16:creationId xmlns:a16="http://schemas.microsoft.com/office/drawing/2014/main" id="{ECC68183-470A-4833-9CF9-049356376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4" t="8452" r="38923" b="10946"/>
          <a:stretch/>
        </p:blipFill>
        <p:spPr bwMode="auto">
          <a:xfrm>
            <a:off x="5900137" y="4731798"/>
            <a:ext cx="914400" cy="194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See the source image">
            <a:extLst>
              <a:ext uri="{FF2B5EF4-FFF2-40B4-BE49-F238E27FC236}">
                <a16:creationId xmlns:a16="http://schemas.microsoft.com/office/drawing/2014/main" id="{C9B9F742-C98C-4D91-AD16-BAB80742CA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2" descr="See the source image">
            <a:extLst>
              <a:ext uri="{FF2B5EF4-FFF2-40B4-BE49-F238E27FC236}">
                <a16:creationId xmlns:a16="http://schemas.microsoft.com/office/drawing/2014/main" id="{1FBC3090-1E20-41A3-887C-16ADE9897B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9000"/>
            <a:ext cx="193829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9C1F7-D7B9-4FD4-9401-586F6B63D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834" y="5435011"/>
            <a:ext cx="2045492" cy="1225073"/>
          </a:xfrm>
          <a:prstGeom prst="rect">
            <a:avLst/>
          </a:prstGeom>
        </p:spPr>
      </p:pic>
      <p:pic>
        <p:nvPicPr>
          <p:cNvPr id="20494" name="Picture 14" descr="See the source image">
            <a:extLst>
              <a:ext uri="{FF2B5EF4-FFF2-40B4-BE49-F238E27FC236}">
                <a16:creationId xmlns:a16="http://schemas.microsoft.com/office/drawing/2014/main" id="{644A88C0-DB76-4AB3-A4D8-D29DC2AB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464" y="5435011"/>
            <a:ext cx="2358035" cy="122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257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46905-9307-4F7F-B6C6-A6749489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STERILIZATION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7E77E-DB4C-4DF9-A2CF-65AEDCE0C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Dry heat – </a:t>
            </a:r>
            <a:r>
              <a:rPr lang="en-US" dirty="0" err="1"/>
              <a:t>instruments,oils,glassware,dusting</a:t>
            </a:r>
            <a:r>
              <a:rPr lang="en-US" dirty="0"/>
              <a:t> powders</a:t>
            </a:r>
          </a:p>
          <a:p>
            <a:r>
              <a:rPr lang="en-US" dirty="0"/>
              <a:t>Moist heat –BOILING – T-100 C :AUTOCLAVING –T-125C</a:t>
            </a:r>
          </a:p>
          <a:p>
            <a:r>
              <a:rPr lang="en-US" dirty="0"/>
              <a:t>Pasteurization -80C -Milk</a:t>
            </a:r>
          </a:p>
          <a:p>
            <a:r>
              <a:rPr lang="en-US" dirty="0" err="1"/>
              <a:t>Tyndalisation</a:t>
            </a:r>
            <a:r>
              <a:rPr lang="en-US" dirty="0"/>
              <a:t> – thermolabile substances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5F9C6-CE5B-4DAB-9927-3F66AFC6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02" y="2041864"/>
            <a:ext cx="2828925" cy="47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40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09B4-30CF-42BF-9E06-BBA79AFF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DRUG DELIVERY SYSTEM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A26F-6814-44E2-A9C4-59DB7C5F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967352" cy="367830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r>
              <a:rPr lang="en-IN" dirty="0"/>
              <a:t>Technique/method/process that enable a therapeutic agent/drug to selectively reach its site of action to achieve desired therapeutic effects in humans.</a:t>
            </a:r>
          </a:p>
          <a:p>
            <a:endParaRPr lang="en-I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3C4F73A-5286-43E5-A004-CA24AC16E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87" y="1905288"/>
            <a:ext cx="614362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88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FEAF-29B0-4C78-A6F7-ED33F576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DELIVERY SYSTEM - 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C5121-19EC-47B4-A07F-6D03E89EA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Decrease biodegradation &amp; Increase Bioavailability</a:t>
            </a:r>
          </a:p>
          <a:p>
            <a:r>
              <a:rPr lang="en-US" dirty="0"/>
              <a:t>Improved rate of Drug Delivery</a:t>
            </a:r>
          </a:p>
          <a:p>
            <a:r>
              <a:rPr lang="en-US" dirty="0"/>
              <a:t>Decrease fluctuation in steady state level</a:t>
            </a:r>
          </a:p>
          <a:p>
            <a:r>
              <a:rPr lang="en-US" dirty="0"/>
              <a:t>Decrease adverse effects</a:t>
            </a:r>
          </a:p>
          <a:p>
            <a:r>
              <a:rPr lang="en-US" dirty="0"/>
              <a:t>Site specific targeting</a:t>
            </a:r>
          </a:p>
          <a:p>
            <a:r>
              <a:rPr lang="en-US" dirty="0"/>
              <a:t>Decrease total health care cost</a:t>
            </a:r>
          </a:p>
          <a:p>
            <a:r>
              <a:rPr lang="en-US" dirty="0"/>
              <a:t>Enhanced product Efficacy</a:t>
            </a:r>
          </a:p>
          <a:p>
            <a:r>
              <a:rPr lang="en-US" dirty="0"/>
              <a:t>Improved patient convenience &amp; compliance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346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6230-EAA2-425E-955B-16399B0E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TRANSDERMAL DDS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A9AD4-BE4E-4571-B8CD-53083449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505713" cy="3678303"/>
          </a:xfrm>
        </p:spPr>
        <p:txBody>
          <a:bodyPr/>
          <a:lstStyle/>
          <a:p>
            <a:r>
              <a:rPr lang="en-US" dirty="0"/>
              <a:t>Adhesive skin patches which permits absorption of drug through skin &amp; deliver it into systemic circulation at controlled rate.</a:t>
            </a:r>
          </a:p>
          <a:p>
            <a:r>
              <a:rPr lang="en-US" dirty="0"/>
              <a:t>E.g., scopolamine patch</a:t>
            </a:r>
            <a:endParaRPr lang="en-IN" dirty="0"/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E69BA2EC-5E0C-4FD4-AA2C-5C849A74A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r="4261" b="5890"/>
          <a:stretch/>
        </p:blipFill>
        <p:spPr bwMode="auto">
          <a:xfrm>
            <a:off x="5619564" y="2052549"/>
            <a:ext cx="5033639" cy="440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911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10A6-350C-4A05-9485-67612B86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- MICRONEEDLES PATCH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F6B9-E8E0-4813-980D-D98BC382F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727655" cy="3678303"/>
          </a:xfrm>
        </p:spPr>
        <p:txBody>
          <a:bodyPr/>
          <a:lstStyle/>
          <a:p>
            <a:r>
              <a:rPr lang="en-US" dirty="0"/>
              <a:t>Large molecules like </a:t>
            </a:r>
            <a:r>
              <a:rPr lang="en-US" dirty="0" err="1"/>
              <a:t>oligonucleotides,vaccines,peptides,hormones,cancer</a:t>
            </a:r>
            <a:r>
              <a:rPr lang="en-US" dirty="0"/>
              <a:t> therapy</a:t>
            </a:r>
            <a:endParaRPr lang="en-IN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54DE7DD-B0B5-41AA-B3CC-87C41BECD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32" y="2080409"/>
            <a:ext cx="5911048" cy="441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841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0BC0-282A-4540-B61A-3D47E5D6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- ORAL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A92A-AC82-4C2C-8ACA-608B1302F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Gastro retention delivery system</a:t>
            </a:r>
          </a:p>
          <a:p>
            <a:r>
              <a:rPr lang="en-US" dirty="0"/>
              <a:t>Colon specific DDS</a:t>
            </a:r>
          </a:p>
          <a:p>
            <a:r>
              <a:rPr lang="en-US" dirty="0"/>
              <a:t>Medicated chewing gums</a:t>
            </a:r>
          </a:p>
          <a:p>
            <a:r>
              <a:rPr lang="en-IN" dirty="0"/>
              <a:t>Osmotic pumps</a:t>
            </a:r>
            <a:endParaRPr lang="en-US"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B6F30BF0-6945-48C3-98EE-325C41C7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8" b="10528"/>
          <a:stretch/>
        </p:blipFill>
        <p:spPr bwMode="auto">
          <a:xfrm>
            <a:off x="4753437" y="1899822"/>
            <a:ext cx="3295378" cy="25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BC8112CE-4259-4490-B6D7-CB95556A9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25907" r="10420" b="21784"/>
          <a:stretch/>
        </p:blipFill>
        <p:spPr bwMode="auto">
          <a:xfrm>
            <a:off x="8140824" y="1899822"/>
            <a:ext cx="3897297" cy="249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A9181CF1-6B66-4590-81C8-CB0C468E2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7120" r="2189" b="6019"/>
          <a:stretch/>
        </p:blipFill>
        <p:spPr bwMode="auto">
          <a:xfrm>
            <a:off x="9152875" y="4471781"/>
            <a:ext cx="2358229" cy="21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11FC9-387D-4444-90A1-1FC33D046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151" y="4391036"/>
            <a:ext cx="3851897" cy="24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85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CBF4-81E0-4FEA-A89A-EFB5A8F1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OPTHALMIC DDS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DEEE9-5C68-4DC9-937E-B5790C853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Ocular inserts</a:t>
            </a:r>
          </a:p>
          <a:p>
            <a:r>
              <a:rPr lang="en-US" dirty="0"/>
              <a:t>Delivery through carriers</a:t>
            </a:r>
          </a:p>
          <a:p>
            <a:r>
              <a:rPr lang="en-US" dirty="0"/>
              <a:t>Ocular sprays</a:t>
            </a:r>
          </a:p>
          <a:p>
            <a:r>
              <a:rPr lang="en-US" dirty="0"/>
              <a:t>Ocular iontophoresis</a:t>
            </a:r>
            <a:endParaRPr lang="en-IN" dirty="0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15D6458A-E1DC-45A4-941A-3D53135E8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" t="6560" r="4081" b="4907"/>
          <a:stretch/>
        </p:blipFill>
        <p:spPr bwMode="auto">
          <a:xfrm>
            <a:off x="6374167" y="1819459"/>
            <a:ext cx="5424257" cy="40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ocular spray">
            <a:extLst>
              <a:ext uri="{FF2B5EF4-FFF2-40B4-BE49-F238E27FC236}">
                <a16:creationId xmlns:a16="http://schemas.microsoft.com/office/drawing/2014/main" id="{A23ABAD0-2EA4-4684-B70A-1E538411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17" y="2471598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4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ED31-C1C3-4994-A25A-BC6EFBD1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EXCIPIENTS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11F0-BDB6-4140-BCC9-567059B2E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990808" cy="3678303"/>
          </a:xfrm>
        </p:spPr>
        <p:txBody>
          <a:bodyPr/>
          <a:lstStyle/>
          <a:p>
            <a:r>
              <a:rPr lang="en-US" dirty="0"/>
              <a:t>A Drug formulation, in addition  to active therapeutic </a:t>
            </a:r>
            <a:r>
              <a:rPr lang="en-US" dirty="0" err="1"/>
              <a:t>ingredients,also</a:t>
            </a:r>
            <a:r>
              <a:rPr lang="en-US" dirty="0"/>
              <a:t> contains many other inactive / inert ingredients called Non-Therapeutic pharmaceutical ingredients or </a:t>
            </a:r>
            <a:r>
              <a:rPr lang="en-US" b="1" dirty="0">
                <a:solidFill>
                  <a:srgbClr val="FF0000"/>
                </a:solidFill>
              </a:rPr>
              <a:t>EXCIPIENTS</a:t>
            </a:r>
            <a:r>
              <a:rPr lang="en-US" dirty="0"/>
              <a:t> 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07BE5-1B0B-4246-919E-049CB744E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" t="17312" r="2496" b="14514"/>
          <a:stretch/>
        </p:blipFill>
        <p:spPr bwMode="auto">
          <a:xfrm>
            <a:off x="4960190" y="2337758"/>
            <a:ext cx="6788988" cy="36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31C8-E245-4702-80BA-55260D64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Vaginal </a:t>
            </a:r>
            <a:r>
              <a:rPr lang="en-US" dirty="0" err="1"/>
              <a:t>dds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EA62-C9CE-4558-A735-582881C5D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Mucoadhesive VDDS</a:t>
            </a:r>
          </a:p>
          <a:p>
            <a:r>
              <a:rPr lang="en-US" dirty="0"/>
              <a:t>Vaginal inserts</a:t>
            </a:r>
          </a:p>
          <a:p>
            <a:r>
              <a:rPr lang="en-US" dirty="0"/>
              <a:t>Vaginal rings</a:t>
            </a:r>
          </a:p>
          <a:p>
            <a:r>
              <a:rPr lang="en-US" dirty="0"/>
              <a:t>VDD through carriers</a:t>
            </a:r>
          </a:p>
          <a:p>
            <a:endParaRPr lang="en-IN" dirty="0"/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879AAE59-800A-41A6-A652-1FC9F114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192" y="2180496"/>
            <a:ext cx="57150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e the source image">
            <a:extLst>
              <a:ext uri="{FF2B5EF4-FFF2-40B4-BE49-F238E27FC236}">
                <a16:creationId xmlns:a16="http://schemas.microsoft.com/office/drawing/2014/main" id="{26229B63-FB5E-4703-B64B-E168EF7B5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192" y="218049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ED5F-2224-4D36-B81E-99D4B1EF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3C9AA-1022-4199-B273-D548DE5CC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421" y="2322535"/>
            <a:ext cx="7152350" cy="3696525"/>
          </a:xfrm>
        </p:spPr>
      </p:pic>
    </p:spTree>
    <p:extLst>
      <p:ext uri="{BB962C8B-B14F-4D97-AF65-F5344CB8AC3E}">
        <p14:creationId xmlns:p14="http://schemas.microsoft.com/office/powerpoint/2010/main" val="3090158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226B-9D4B-4F1B-A952-6F1B2C8E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DDS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9D118-5699-4DEB-9395-B49DE5C52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Parental infusion pumps</a:t>
            </a:r>
          </a:p>
          <a:p>
            <a:r>
              <a:rPr lang="en-US" dirty="0"/>
              <a:t>Syringe pumps</a:t>
            </a:r>
          </a:p>
          <a:p>
            <a:r>
              <a:rPr lang="en-US" dirty="0"/>
              <a:t>Volumetric pumps</a:t>
            </a:r>
          </a:p>
          <a:p>
            <a:r>
              <a:rPr lang="en-US" dirty="0"/>
              <a:t>Microchip drug delivery</a:t>
            </a:r>
          </a:p>
          <a:p>
            <a:r>
              <a:rPr lang="en-US" dirty="0"/>
              <a:t>Dermo jet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33FB9912-A6E0-4581-8D38-CEDFEEAD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244" y="2442479"/>
            <a:ext cx="3769589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e the source image">
            <a:extLst>
              <a:ext uri="{FF2B5EF4-FFF2-40B4-BE49-F238E27FC236}">
                <a16:creationId xmlns:a16="http://schemas.microsoft.com/office/drawing/2014/main" id="{4B3E59DB-A190-4F27-81CF-28C3E41D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833" y="2358049"/>
            <a:ext cx="4776186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65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CA70-91B3-4D78-81DB-237DC72F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DRUG DELIVERY (TDDS)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245E-4C9F-45F7-8A08-59EA3098D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Target: specific organ/tissue/cell which need treatment</a:t>
            </a:r>
          </a:p>
          <a:p>
            <a:r>
              <a:rPr lang="en-US" dirty="0"/>
              <a:t>Drug: should be effective at the site. compatible with carrier</a:t>
            </a:r>
          </a:p>
          <a:p>
            <a:r>
              <a:rPr lang="en-US" dirty="0"/>
              <a:t>Carrier/vehicle: molecule or system required for effective transport &amp; delivery of loaded drug to the target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157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EEFF-67C3-408E-A8F8-763FD7B6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 PARTICLES</a:t>
            </a:r>
            <a:endParaRPr lang="en-IN" dirty="0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E0F8FE7C-ADA9-47ED-86D9-3164604B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88" y="1833084"/>
            <a:ext cx="8386320" cy="478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933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93130-CB8F-4727-85AB-53577A3F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NANOCRYSTALS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44F16C7-4169-43E8-BB2A-9C2DC0BDD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971" y="2328862"/>
            <a:ext cx="3323855" cy="3619177"/>
          </a:xfrm>
        </p:spPr>
      </p:pic>
    </p:spTree>
    <p:extLst>
      <p:ext uri="{BB962C8B-B14F-4D97-AF65-F5344CB8AC3E}">
        <p14:creationId xmlns:p14="http://schemas.microsoft.com/office/powerpoint/2010/main" val="2360130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EA46-BB32-4D6B-8AE9-7B00573C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SYSTEMS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95A47A-39E6-4BA8-9656-8CB3CB271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Released erythrocytes, Ghost erythrocytes, LDL Lipoproteins used as Carriers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780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A60AA8-B899-4AC7-9371-94C93CB2FEA7}"/>
              </a:ext>
            </a:extLst>
          </p:cNvPr>
          <p:cNvSpPr/>
          <p:nvPr/>
        </p:nvSpPr>
        <p:spPr>
          <a:xfrm>
            <a:off x="3054434" y="2967335"/>
            <a:ext cx="60831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 ALL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192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8DF7-D73E-43CB-AFCA-377A930F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EXCIPIENTS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54987-478A-4484-9D37-283E7A51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8287"/>
            <a:ext cx="11029615" cy="4237557"/>
          </a:xfrm>
        </p:spPr>
        <p:txBody>
          <a:bodyPr>
            <a:noAutofit/>
          </a:bodyPr>
          <a:lstStyle/>
          <a:p>
            <a:r>
              <a:rPr lang="en-US" dirty="0"/>
              <a:t>Solvents/vehicles	- Base/medium to dissolve or suspend drugs  - Aqueous/Non aqueous solvents</a:t>
            </a:r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Distilled Water,  Alcohol</a:t>
            </a:r>
            <a:endParaRPr lang="en-US" dirty="0"/>
          </a:p>
          <a:p>
            <a:r>
              <a:rPr lang="en-US" dirty="0"/>
              <a:t>Suspending agents	- Increase viscosity of vehicle; preventing aggregation of insoluble ingredients &amp; ensure 						uniform distribution of active ingredients</a:t>
            </a:r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Gum acacia, Hydroxymethyl cellulose</a:t>
            </a:r>
            <a:endParaRPr lang="en-US" dirty="0"/>
          </a:p>
          <a:p>
            <a:r>
              <a:rPr lang="en-US" dirty="0"/>
              <a:t>Adsorbents		- keep medicine dry</a:t>
            </a:r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Magnesium </a:t>
            </a:r>
            <a:r>
              <a:rPr lang="en-US" sz="1800" dirty="0" err="1"/>
              <a:t>Aluminium</a:t>
            </a:r>
            <a:r>
              <a:rPr lang="en-US" sz="1800" dirty="0"/>
              <a:t> Silicate, Kaolin</a:t>
            </a:r>
            <a:endParaRPr lang="en-US" dirty="0"/>
          </a:p>
          <a:p>
            <a:r>
              <a:rPr lang="en-US" dirty="0"/>
              <a:t>Binders			- hold ingredients together &amp; give mechanical strength</a:t>
            </a:r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Gelatin, Tragacanth gum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6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8DF7-D73E-43CB-AFCA-377A930F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EXCIPIENTS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54987-478A-4484-9D37-283E7A51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4770"/>
            <a:ext cx="11029615" cy="4237557"/>
          </a:xfrm>
        </p:spPr>
        <p:txBody>
          <a:bodyPr>
            <a:noAutofit/>
          </a:bodyPr>
          <a:lstStyle/>
          <a:p>
            <a:r>
              <a:rPr lang="en-US" dirty="0"/>
              <a:t>Disintegrants		- Break up into smaller fragments</a:t>
            </a:r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Alginate, Starch</a:t>
            </a:r>
            <a:endParaRPr lang="en-US" dirty="0"/>
          </a:p>
          <a:p>
            <a:r>
              <a:rPr lang="en-US" dirty="0"/>
              <a:t>Diluents/filters		- Increases volume/bulkiness</a:t>
            </a:r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Lactose, Sorbitol</a:t>
            </a:r>
            <a:endParaRPr lang="en-US" dirty="0"/>
          </a:p>
          <a:p>
            <a:r>
              <a:rPr lang="en-US" dirty="0"/>
              <a:t>Lubricants			- Prevent adhesion of granules </a:t>
            </a:r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Stearic Acid, Polyethylene Glycol</a:t>
            </a:r>
            <a:r>
              <a:rPr lang="en-US" dirty="0"/>
              <a:t>		</a:t>
            </a:r>
          </a:p>
          <a:p>
            <a:r>
              <a:rPr lang="en-US" dirty="0"/>
              <a:t>Glidants			- To promote flow of granules/powder</a:t>
            </a:r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Talcum, Boric 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4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6C4A-4CF6-4917-B191-19C89596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EXCIPIENTS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5C85-9591-4773-BF9B-8D526819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Preservatives		- To prevent/inhibit growth of micro organisms</a:t>
            </a:r>
            <a:endParaRPr lang="en-US" dirty="0"/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Salicylic Acid, Methyl Paraben</a:t>
            </a:r>
          </a:p>
          <a:p>
            <a:r>
              <a:rPr lang="en-IN" sz="1800" dirty="0"/>
              <a:t>Anti-oxidants		- Prevents oxidative degradation of drug</a:t>
            </a:r>
            <a:endParaRPr lang="en-US" dirty="0"/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Citric Acid, Vitamin E</a:t>
            </a:r>
            <a:endParaRPr lang="en-IN" sz="1800" dirty="0"/>
          </a:p>
          <a:p>
            <a:r>
              <a:rPr lang="en-IN" sz="1800" dirty="0"/>
              <a:t>Surfactants			- Reduces interfacial tension</a:t>
            </a:r>
            <a:endParaRPr lang="en-US" dirty="0"/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Cetrimide, Lecithin</a:t>
            </a:r>
            <a:endParaRPr lang="en-IN" sz="1800" dirty="0"/>
          </a:p>
          <a:p>
            <a:r>
              <a:rPr lang="en-IN" sz="1800" dirty="0"/>
              <a:t>Coating agents		- Coat to protect from moisture, light, oxygen</a:t>
            </a:r>
            <a:endParaRPr lang="en-US" dirty="0"/>
          </a:p>
          <a:p>
            <a:pPr marL="2271400" lvl="7" indent="0">
              <a:buNone/>
            </a:pPr>
            <a:r>
              <a:rPr lang="en-US" dirty="0"/>
              <a:t>		</a:t>
            </a:r>
            <a:r>
              <a:rPr lang="en-US" sz="1800" dirty="0"/>
              <a:t>e.g., Ethyl Cellulose, Hypromellose</a:t>
            </a:r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756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6C4A-4CF6-4917-B191-19C89596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EXCIPIENTS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5C85-9591-4773-BF9B-8D5268193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09560"/>
            <a:ext cx="11029615" cy="3678303"/>
          </a:xfrm>
        </p:spPr>
        <p:txBody>
          <a:bodyPr>
            <a:normAutofit/>
          </a:bodyPr>
          <a:lstStyle/>
          <a:p>
            <a:r>
              <a:rPr lang="en-IN" sz="1800" dirty="0"/>
              <a:t>Flavouring agents	- Clove oil, Rose oil, Orange oil, Vanilla, etc.,</a:t>
            </a:r>
          </a:p>
          <a:p>
            <a:r>
              <a:rPr lang="en-IN" sz="1800" dirty="0"/>
              <a:t>Sweetening agents	- Sucrose, Sorbitol, etc.,</a:t>
            </a:r>
          </a:p>
          <a:p>
            <a:r>
              <a:rPr lang="en-IN" sz="1800" dirty="0"/>
              <a:t>Colouring agents	- Sunset Yellow, Caramel Brown, etc.,</a:t>
            </a:r>
          </a:p>
          <a:p>
            <a:r>
              <a:rPr lang="en-IN" dirty="0"/>
              <a:t>Others			- Ointment bases, Buffering agents</a:t>
            </a:r>
            <a:endParaRPr lang="en-IN" sz="18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8555C-593A-4334-A61F-C342B8F7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497" y="1715956"/>
            <a:ext cx="4819503" cy="51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5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41E6-E1F1-4288-B65D-B7F3FC85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dosage forms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7B89-BB7C-4586-A8B4-E2883022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Liquid</a:t>
            </a:r>
          </a:p>
          <a:p>
            <a:r>
              <a:rPr lang="en-US" dirty="0"/>
              <a:t>Semi-solid</a:t>
            </a:r>
          </a:p>
          <a:p>
            <a:r>
              <a:rPr lang="en-US" dirty="0"/>
              <a:t>Solid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455239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1560</TotalTime>
  <Words>1905</Words>
  <Application>Microsoft Office PowerPoint</Application>
  <PresentationFormat>Widescreen</PresentationFormat>
  <Paragraphs>254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Gill Sans MT</vt:lpstr>
      <vt:lpstr>Wingdings 2</vt:lpstr>
      <vt:lpstr>Dividend</vt:lpstr>
      <vt:lpstr>DOSAGE FORMS OF DRUGS DRUG FORMULATIONS</vt:lpstr>
      <vt:lpstr>DIFFERNCE BETWEEN PHARMACY &amp; PHARMACOLOGY???</vt:lpstr>
      <vt:lpstr>DOSAGE FORMS/DRUG FORMULATIONS</vt:lpstr>
      <vt:lpstr>EXCIPIENTS </vt:lpstr>
      <vt:lpstr>EXCIPIENTS</vt:lpstr>
      <vt:lpstr>EXCIPIENTS</vt:lpstr>
      <vt:lpstr>EXCIPIENTS</vt:lpstr>
      <vt:lpstr>EXCIPIENTS</vt:lpstr>
      <vt:lpstr>Types of dosage forms</vt:lpstr>
      <vt:lpstr>Dosage Forms</vt:lpstr>
      <vt:lpstr>Liquid dosage - solutions</vt:lpstr>
      <vt:lpstr>PowerPoint Presentation</vt:lpstr>
      <vt:lpstr>PowerPoint Presentation</vt:lpstr>
      <vt:lpstr>PowerPoint Presentation</vt:lpstr>
      <vt:lpstr>Liquid dosage - solutions</vt:lpstr>
      <vt:lpstr>Liquid dosage – Disperse system</vt:lpstr>
      <vt:lpstr>Liquid dosage – Disperse system - Suspension</vt:lpstr>
      <vt:lpstr>Liquid dosage – Disperse system - Emulsion</vt:lpstr>
      <vt:lpstr>Emulsifying Agents</vt:lpstr>
      <vt:lpstr>Liquid dosage – Disperse system – Medicated Foam</vt:lpstr>
      <vt:lpstr>SOLID Dosage - Powders </vt:lpstr>
      <vt:lpstr>SOLID Dosage - Powders </vt:lpstr>
      <vt:lpstr>SOLID Dosage - GRANULES</vt:lpstr>
      <vt:lpstr>SOLID Dosage  - TABLETS</vt:lpstr>
      <vt:lpstr>SOLID Dosage  - TABLETS</vt:lpstr>
      <vt:lpstr>SOLID Dosage  - CAPSULES</vt:lpstr>
      <vt:lpstr>SEMISOLID - OINTMENT</vt:lpstr>
      <vt:lpstr>SEMISOLID - CREAMS</vt:lpstr>
      <vt:lpstr>SEMISOLID - GELS</vt:lpstr>
      <vt:lpstr>SEMISOLID - PASTE</vt:lpstr>
      <vt:lpstr>AEROSOLS</vt:lpstr>
      <vt:lpstr>Packaging</vt:lpstr>
      <vt:lpstr>STERILIZATION</vt:lpstr>
      <vt:lpstr>DRUG DELIVERY SYSTEM </vt:lpstr>
      <vt:lpstr>DRUG DELIVERY SYSTEM - ADVANTAGES</vt:lpstr>
      <vt:lpstr>TRANSDERMAL DDS</vt:lpstr>
      <vt:lpstr>DDS - MICRONEEDLES PATCH</vt:lpstr>
      <vt:lpstr>DDS - ORAL</vt:lpstr>
      <vt:lpstr>OPTHALMIC DDS</vt:lpstr>
      <vt:lpstr>Vaginal dds</vt:lpstr>
      <vt:lpstr>IMPLANTS</vt:lpstr>
      <vt:lpstr>OTHER TYPES OF DDS</vt:lpstr>
      <vt:lpstr>TARGETED DRUG DELIVERY (TDDS)</vt:lpstr>
      <vt:lpstr>NANO PARTICLES</vt:lpstr>
      <vt:lpstr>NANOCRYSTALS</vt:lpstr>
      <vt:lpstr>NATURAL SYSTEMS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DOSAGE FORMS OF DRUGS DRUG FORMULATIONS</dc:title>
  <dc:creator>Aravinth Rajendran</dc:creator>
  <cp:lastModifiedBy>Aravinth Rajendran</cp:lastModifiedBy>
  <cp:revision>79</cp:revision>
  <dcterms:created xsi:type="dcterms:W3CDTF">2021-10-23T08:20:29Z</dcterms:created>
  <dcterms:modified xsi:type="dcterms:W3CDTF">2022-04-04T09:18:24Z</dcterms:modified>
</cp:coreProperties>
</file>